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Spectral"/>
      <p:regular r:id="rId25"/>
      <p:bold r:id="rId26"/>
      <p:italic r:id="rId27"/>
      <p:boldItalic r:id="rId28"/>
    </p:embeddedFont>
    <p:embeddedFont>
      <p:font typeface="Spectral SemiBold"/>
      <p:regular r:id="rId29"/>
      <p:bold r:id="rId30"/>
      <p:italic r:id="rId31"/>
      <p:boldItalic r:id="rId32"/>
    </p:embeddedFont>
    <p:embeddedFont>
      <p:font typeface="Spectral Medium"/>
      <p:regular r:id="rId33"/>
      <p:bold r:id="rId34"/>
      <p:italic r:id="rId35"/>
      <p:boldItalic r:id="rId36"/>
    </p:embeddedFont>
    <p:embeddedFont>
      <p:font typeface="Spectral ExtraBold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-bold.fntdata"/><Relationship Id="rId25" Type="http://schemas.openxmlformats.org/officeDocument/2006/relationships/font" Target="fonts/Spectral-regular.fntdata"/><Relationship Id="rId28" Type="http://schemas.openxmlformats.org/officeDocument/2006/relationships/font" Target="fonts/Spectral-boldItalic.fntdata"/><Relationship Id="rId27" Type="http://schemas.openxmlformats.org/officeDocument/2006/relationships/font" Target="fonts/Spectral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ectral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ectralSemiBold-italic.fntdata"/><Relationship Id="rId30" Type="http://schemas.openxmlformats.org/officeDocument/2006/relationships/font" Target="fonts/SpectralSemiBold-bold.fntdata"/><Relationship Id="rId11" Type="http://schemas.openxmlformats.org/officeDocument/2006/relationships/slide" Target="slides/slide6.xml"/><Relationship Id="rId33" Type="http://schemas.openxmlformats.org/officeDocument/2006/relationships/font" Target="fonts/SpectralMedium-regular.fntdata"/><Relationship Id="rId10" Type="http://schemas.openxmlformats.org/officeDocument/2006/relationships/slide" Target="slides/slide5.xml"/><Relationship Id="rId32" Type="http://schemas.openxmlformats.org/officeDocument/2006/relationships/font" Target="fonts/SpectralSemiBold-boldItalic.fntdata"/><Relationship Id="rId13" Type="http://schemas.openxmlformats.org/officeDocument/2006/relationships/slide" Target="slides/slide8.xml"/><Relationship Id="rId35" Type="http://schemas.openxmlformats.org/officeDocument/2006/relationships/font" Target="fonts/SpectralMedium-italic.fntdata"/><Relationship Id="rId12" Type="http://schemas.openxmlformats.org/officeDocument/2006/relationships/slide" Target="slides/slide7.xml"/><Relationship Id="rId34" Type="http://schemas.openxmlformats.org/officeDocument/2006/relationships/font" Target="fonts/SpectralMedium-bold.fntdata"/><Relationship Id="rId15" Type="http://schemas.openxmlformats.org/officeDocument/2006/relationships/slide" Target="slides/slide10.xml"/><Relationship Id="rId37" Type="http://schemas.openxmlformats.org/officeDocument/2006/relationships/font" Target="fonts/SpectralExtraBold-bold.fntdata"/><Relationship Id="rId14" Type="http://schemas.openxmlformats.org/officeDocument/2006/relationships/slide" Target="slides/slide9.xml"/><Relationship Id="rId36" Type="http://schemas.openxmlformats.org/officeDocument/2006/relationships/font" Target="fonts/Spectral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SpectralExtra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cb2915c6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cb2915c6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cb2915c6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cb2915c6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cb2915c6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fcb2915c6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cb2915c6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fcb2915c6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cb2915c6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fcb2915c6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cb2915c6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fcb2915c6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13989eea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113989eea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ec18eb8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ec18eb8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cb2915c6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fcb2915c6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cb2915c6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fcb2915c6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cb2915c6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cb2915c6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fcb2915c6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fcb2915c6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fcb2915c6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fcb2915c6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fcb2915c6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fcb2915c6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fcb2915c6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fcb2915c6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fcb2915c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fcb2915c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cb2915c6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cb2915c6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113989eeac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113989eea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Relationship Id="rId4" Type="http://schemas.openxmlformats.org/officeDocument/2006/relationships/image" Target="../media/image1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8075" y="1416000"/>
            <a:ext cx="8520600" cy="231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221"/>
              <a:buFont typeface="Arial"/>
              <a:buNone/>
            </a:pPr>
            <a:r>
              <a:rPr lang="en" sz="3311">
                <a:latin typeface="Spectral ExtraBold"/>
                <a:ea typeface="Spectral ExtraBold"/>
                <a:cs typeface="Spectral ExtraBold"/>
                <a:sym typeface="Spectral ExtraBold"/>
              </a:rPr>
              <a:t>Monte-Carlo tree search with </a:t>
            </a:r>
            <a:endParaRPr sz="3311">
              <a:latin typeface="Spectral ExtraBold"/>
              <a:ea typeface="Spectral ExtraBold"/>
              <a:cs typeface="Spectral ExtraBold"/>
              <a:sym typeface="Spectral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221"/>
              <a:buFont typeface="Arial"/>
              <a:buNone/>
            </a:pPr>
            <a:r>
              <a:rPr lang="en" sz="3311">
                <a:latin typeface="Spectral ExtraBold"/>
                <a:ea typeface="Spectral ExtraBold"/>
                <a:cs typeface="Spectral ExtraBold"/>
                <a:sym typeface="Spectral ExtraBold"/>
              </a:rPr>
              <a:t>Uncertainty propagation </a:t>
            </a:r>
            <a:endParaRPr sz="3311">
              <a:latin typeface="Spectral ExtraBold"/>
              <a:ea typeface="Spectral ExtraBold"/>
              <a:cs typeface="Spectral ExtraBold"/>
              <a:sym typeface="Spectral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221"/>
              <a:buFont typeface="Arial"/>
              <a:buNone/>
            </a:pPr>
            <a:r>
              <a:rPr lang="en" sz="3311">
                <a:latin typeface="Spectral ExtraBold"/>
                <a:ea typeface="Spectral ExtraBold"/>
                <a:cs typeface="Spectral ExtraBold"/>
                <a:sym typeface="Spectral ExtraBold"/>
              </a:rPr>
              <a:t>via optimal transport</a:t>
            </a:r>
            <a:endParaRPr sz="3311">
              <a:latin typeface="Spectral ExtraBold"/>
              <a:ea typeface="Spectral ExtraBold"/>
              <a:cs typeface="Spectral ExtraBold"/>
              <a:sym typeface="Spectral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482000"/>
            <a:ext cx="8520600" cy="4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Shri Prathaa  &amp;  Clifford</a:t>
            </a:r>
            <a:endParaRPr sz="2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134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 Medium"/>
                <a:ea typeface="Spectral Medium"/>
                <a:cs typeface="Spectral Medium"/>
                <a:sym typeface="Spectral Medium"/>
              </a:rPr>
              <a:t>	</a:t>
            </a: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Backup Operator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00" y="679425"/>
            <a:ext cx="6286610" cy="436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Theoretical Analysis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600" y="1790025"/>
            <a:ext cx="6146074" cy="349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 rotWithShape="1">
          <a:blip r:embed="rId4">
            <a:alphaModFix/>
          </a:blip>
          <a:srcRect b="70336" l="0" r="0" t="0"/>
          <a:stretch/>
        </p:blipFill>
        <p:spPr>
          <a:xfrm>
            <a:off x="1518325" y="642100"/>
            <a:ext cx="6107350" cy="129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Spectral SemiBold"/>
                <a:ea typeface="Spectral SemiBold"/>
                <a:cs typeface="Spectral SemiBold"/>
                <a:sym typeface="Spectral SemiBold"/>
              </a:rPr>
              <a:t>Games on OpenAI gym </a:t>
            </a:r>
            <a:endParaRPr sz="2620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8520600" cy="35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u="sng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Frozen Lake						Taxi </a:t>
            </a:r>
            <a:endParaRPr sz="2000" u="sng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925" y="2043250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5900" y="2008913"/>
            <a:ext cx="3562976" cy="25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Spectral SemiBold"/>
                <a:ea typeface="Spectral SemiBold"/>
                <a:cs typeface="Spectral SemiBold"/>
                <a:sym typeface="Spectral SemiBold"/>
              </a:rPr>
              <a:t>Visualisation of NChain and RiverSwim</a:t>
            </a:r>
            <a:endParaRPr sz="2620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71775" y="1152475"/>
            <a:ext cx="8760600" cy="3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 rotWithShape="1">
          <a:blip r:embed="rId3">
            <a:alphaModFix/>
          </a:blip>
          <a:srcRect b="0" l="-2669" r="2670" t="30196"/>
          <a:stretch/>
        </p:blipFill>
        <p:spPr>
          <a:xfrm>
            <a:off x="1863750" y="1590675"/>
            <a:ext cx="5176650" cy="11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 rotWithShape="1">
          <a:blip r:embed="rId4">
            <a:alphaModFix/>
          </a:blip>
          <a:srcRect b="71695" l="0" r="0" t="0"/>
          <a:stretch/>
        </p:blipFill>
        <p:spPr>
          <a:xfrm>
            <a:off x="2256275" y="3277775"/>
            <a:ext cx="4871376" cy="131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Spectral SemiBold"/>
                <a:ea typeface="Spectral SemiBold"/>
                <a:cs typeface="Spectral SemiBold"/>
                <a:sym typeface="Spectral SemiBold"/>
              </a:rPr>
              <a:t>Visualisation of SixArms</a:t>
            </a:r>
            <a:endParaRPr sz="2620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196025" y="1152475"/>
            <a:ext cx="8636400" cy="3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6689" l="0" r="0" t="33580"/>
          <a:stretch/>
        </p:blipFill>
        <p:spPr>
          <a:xfrm>
            <a:off x="1640041" y="1152475"/>
            <a:ext cx="6256859" cy="35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225" y="0"/>
            <a:ext cx="76115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Spectral SemiBold"/>
                <a:ea typeface="Spectral SemiBold"/>
                <a:cs typeface="Spectral SemiBold"/>
                <a:sym typeface="Spectral SemiBold"/>
              </a:rPr>
              <a:t>Tunable Hyperparameters for Power-UCT </a:t>
            </a:r>
            <a:endParaRPr sz="2620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66" name="Google Shape;166;p28"/>
          <p:cNvPicPr preferRelativeResize="0"/>
          <p:nvPr/>
        </p:nvPicPr>
        <p:blipFill rotWithShape="1">
          <a:blip r:embed="rId3">
            <a:alphaModFix/>
          </a:blip>
          <a:srcRect b="0" l="0" r="0" t="14221"/>
          <a:stretch/>
        </p:blipFill>
        <p:spPr>
          <a:xfrm>
            <a:off x="0" y="1846550"/>
            <a:ext cx="9143999" cy="255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350" y="1764150"/>
            <a:ext cx="2985700" cy="259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>
                <a:latin typeface="Spectral SemiBold"/>
                <a:ea typeface="Spectral SemiBold"/>
                <a:cs typeface="Spectral SemiBold"/>
                <a:sym typeface="Spectral SemiBold"/>
              </a:rPr>
              <a:t>Visualisations of Rocksample and Pocman </a:t>
            </a:r>
            <a:endParaRPr sz="2620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925" y="1764150"/>
            <a:ext cx="2741050" cy="27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11">
                <a:latin typeface="Spectral SemiBold"/>
                <a:ea typeface="Spectral SemiBold"/>
                <a:cs typeface="Spectral SemiBold"/>
                <a:sym typeface="Spectral SemiBold"/>
              </a:rPr>
              <a:t>Results on Partially Observable MDPs</a:t>
            </a:r>
            <a:r>
              <a:rPr lang="en" sz="2911"/>
              <a:t> </a:t>
            </a:r>
            <a:r>
              <a:rPr lang="en"/>
              <a:t> 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9441"/>
            <a:ext cx="9143999" cy="3661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 u="sng">
                <a:latin typeface="Spectral SemiBold"/>
                <a:ea typeface="Spectral SemiBold"/>
                <a:cs typeface="Spectral SemiBold"/>
                <a:sym typeface="Spectral SemiBold"/>
              </a:rPr>
              <a:t>Results of Pocman game</a:t>
            </a:r>
            <a:endParaRPr sz="2620" u="sng">
              <a:latin typeface="Spectral SemiBold"/>
              <a:ea typeface="Spectral SemiBold"/>
              <a:cs typeface="Spectral SemiBold"/>
              <a:sym typeface="Spectral SemiBold"/>
            </a:endParaRPr>
          </a:p>
        </p:txBody>
      </p:sp>
      <p:sp>
        <p:nvSpPr>
          <p:cNvPr id="186" name="Google Shape;18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950" y="1217888"/>
            <a:ext cx="8609349" cy="328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Monte Carlo Tree Search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14690" l="0" r="0" t="0"/>
          <a:stretch/>
        </p:blipFill>
        <p:spPr>
          <a:xfrm>
            <a:off x="540866" y="1152475"/>
            <a:ext cx="8062260" cy="37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9625" y="297037"/>
            <a:ext cx="6538501" cy="45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0" l="0" r="921" t="0"/>
          <a:stretch/>
        </p:blipFill>
        <p:spPr>
          <a:xfrm>
            <a:off x="957688" y="0"/>
            <a:ext cx="7228624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470" y="0"/>
            <a:ext cx="68870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Comparison of DNG and Wasserstein on distributions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66344" l="0" r="0" t="0"/>
          <a:stretch/>
        </p:blipFill>
        <p:spPr>
          <a:xfrm>
            <a:off x="2989750" y="1228575"/>
            <a:ext cx="3414599" cy="173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32808" l="0" r="0" t="32299"/>
          <a:stretch/>
        </p:blipFill>
        <p:spPr>
          <a:xfrm>
            <a:off x="1157400" y="3138800"/>
            <a:ext cx="3414599" cy="179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66344"/>
          <a:stretch/>
        </p:blipFill>
        <p:spPr>
          <a:xfrm>
            <a:off x="5336800" y="3170526"/>
            <a:ext cx="3414599" cy="173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1189" l="0" r="0" t="-1190"/>
          <a:stretch/>
        </p:blipFill>
        <p:spPr>
          <a:xfrm>
            <a:off x="199713" y="574100"/>
            <a:ext cx="8744574" cy="39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7299"/>
            <a:ext cx="9143999" cy="487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latin typeface="Spectral"/>
                <a:ea typeface="Spectral"/>
                <a:cs typeface="Spectral"/>
                <a:sym typeface="Spectral"/>
              </a:rPr>
              <a:t>Visualisation of Thompson Sampling</a:t>
            </a:r>
            <a:endParaRPr b="1" sz="242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438" y="1224525"/>
            <a:ext cx="4459125" cy="33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Optimistic selection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28026" l="0" r="0" t="9539"/>
          <a:stretch/>
        </p:blipFill>
        <p:spPr>
          <a:xfrm>
            <a:off x="416400" y="1170125"/>
            <a:ext cx="8415076" cy="284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5506"/>
            <a:ext cx="9144003" cy="4192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